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62" r:id="rId11"/>
    <p:sldId id="264" r:id="rId12"/>
    <p:sldId id="263" r:id="rId13"/>
    <p:sldId id="265" r:id="rId14"/>
    <p:sldId id="276" r:id="rId15"/>
    <p:sldId id="279" r:id="rId16"/>
    <p:sldId id="277" r:id="rId17"/>
    <p:sldId id="282" r:id="rId18"/>
    <p:sldId id="278" r:id="rId19"/>
    <p:sldId id="281" r:id="rId20"/>
    <p:sldId id="280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4E63F-BE72-423E-A871-2D1B41FBBF1B}" v="13" dt="2021-02-10T10:09:33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Quy Lê" userId="c648a43e3452e6e1" providerId="LiveId" clId="{7B04E63F-BE72-423E-A871-2D1B41FBBF1B}"/>
    <pc:docChg chg="addSld modSld">
      <pc:chgData name="Phuong Quy Lê" userId="c648a43e3452e6e1" providerId="LiveId" clId="{7B04E63F-BE72-423E-A871-2D1B41FBBF1B}" dt="2021-02-10T10:09:33.183" v="10" actId="478"/>
      <pc:docMkLst>
        <pc:docMk/>
      </pc:docMkLst>
      <pc:sldChg chg="modSp">
        <pc:chgData name="Phuong Quy Lê" userId="c648a43e3452e6e1" providerId="LiveId" clId="{7B04E63F-BE72-423E-A871-2D1B41FBBF1B}" dt="2021-02-10T09:09:33.536" v="5" actId="14100"/>
        <pc:sldMkLst>
          <pc:docMk/>
          <pc:sldMk cId="2067956079" sldId="265"/>
        </pc:sldMkLst>
        <pc:picChg chg="mod">
          <ac:chgData name="Phuong Quy Lê" userId="c648a43e3452e6e1" providerId="LiveId" clId="{7B04E63F-BE72-423E-A871-2D1B41FBBF1B}" dt="2021-02-10T09:09:33.536" v="5" actId="14100"/>
          <ac:picMkLst>
            <pc:docMk/>
            <pc:sldMk cId="2067956079" sldId="265"/>
            <ac:picMk id="1026" creationId="{00000000-0000-0000-0000-000000000000}"/>
          </ac:picMkLst>
        </pc:picChg>
      </pc:sldChg>
      <pc:sldChg chg="modSp">
        <pc:chgData name="Phuong Quy Lê" userId="c648a43e3452e6e1" providerId="LiveId" clId="{7B04E63F-BE72-423E-A871-2D1B41FBBF1B}" dt="2021-02-10T08:13:17.500" v="1" actId="1076"/>
        <pc:sldMkLst>
          <pc:docMk/>
          <pc:sldMk cId="3829441811" sldId="273"/>
        </pc:sldMkLst>
        <pc:picChg chg="mod">
          <ac:chgData name="Phuong Quy Lê" userId="c648a43e3452e6e1" providerId="LiveId" clId="{7B04E63F-BE72-423E-A871-2D1B41FBBF1B}" dt="2021-02-10T08:13:17.500" v="1" actId="1076"/>
          <ac:picMkLst>
            <pc:docMk/>
            <pc:sldMk cId="3829441811" sldId="273"/>
            <ac:picMk id="1026" creationId="{00000000-0000-0000-0000-000000000000}"/>
          </ac:picMkLst>
        </pc:picChg>
      </pc:sldChg>
      <pc:sldChg chg="modSp">
        <pc:chgData name="Phuong Quy Lê" userId="c648a43e3452e6e1" providerId="LiveId" clId="{7B04E63F-BE72-423E-A871-2D1B41FBBF1B}" dt="2021-02-10T07:47:05.007" v="0" actId="20578"/>
        <pc:sldMkLst>
          <pc:docMk/>
          <pc:sldMk cId="2686924072" sldId="277"/>
        </pc:sldMkLst>
        <pc:spChg chg="mod">
          <ac:chgData name="Phuong Quy Lê" userId="c648a43e3452e6e1" providerId="LiveId" clId="{7B04E63F-BE72-423E-A871-2D1B41FBBF1B}" dt="2021-02-10T07:47:05.007" v="0" actId="20578"/>
          <ac:spMkLst>
            <pc:docMk/>
            <pc:sldMk cId="2686924072" sldId="277"/>
            <ac:spMk id="3" creationId="{00000000-0000-0000-0000-000000000000}"/>
          </ac:spMkLst>
        </pc:spChg>
      </pc:sldChg>
      <pc:sldChg chg="delSp">
        <pc:chgData name="Phuong Quy Lê" userId="c648a43e3452e6e1" providerId="LiveId" clId="{7B04E63F-BE72-423E-A871-2D1B41FBBF1B}" dt="2021-02-10T09:13:02.376" v="6" actId="478"/>
        <pc:sldMkLst>
          <pc:docMk/>
          <pc:sldMk cId="3582267512" sldId="279"/>
        </pc:sldMkLst>
        <pc:picChg chg="del">
          <ac:chgData name="Phuong Quy Lê" userId="c648a43e3452e6e1" providerId="LiveId" clId="{7B04E63F-BE72-423E-A871-2D1B41FBBF1B}" dt="2021-02-10T09:13:02.376" v="6" actId="478"/>
          <ac:picMkLst>
            <pc:docMk/>
            <pc:sldMk cId="3582267512" sldId="279"/>
            <ac:picMk id="4" creationId="{00000000-0000-0000-0000-000000000000}"/>
          </ac:picMkLst>
        </pc:picChg>
      </pc:sldChg>
      <pc:sldChg chg="delSp add">
        <pc:chgData name="Phuong Quy Lê" userId="c648a43e3452e6e1" providerId="LiveId" clId="{7B04E63F-BE72-423E-A871-2D1B41FBBF1B}" dt="2021-02-10T10:09:33.183" v="10" actId="478"/>
        <pc:sldMkLst>
          <pc:docMk/>
          <pc:sldMk cId="374088306" sldId="280"/>
        </pc:sldMkLst>
        <pc:picChg chg="del">
          <ac:chgData name="Phuong Quy Lê" userId="c648a43e3452e6e1" providerId="LiveId" clId="{7B04E63F-BE72-423E-A871-2D1B41FBBF1B}" dt="2021-02-10T10:09:28.333" v="8" actId="478"/>
          <ac:picMkLst>
            <pc:docMk/>
            <pc:sldMk cId="374088306" sldId="280"/>
            <ac:picMk id="1026" creationId="{00000000-0000-0000-0000-000000000000}"/>
          </ac:picMkLst>
        </pc:picChg>
        <pc:picChg chg="del">
          <ac:chgData name="Phuong Quy Lê" userId="c648a43e3452e6e1" providerId="LiveId" clId="{7B04E63F-BE72-423E-A871-2D1B41FBBF1B}" dt="2021-02-10T10:09:33.183" v="10" actId="478"/>
          <ac:picMkLst>
            <pc:docMk/>
            <pc:sldMk cId="374088306" sldId="280"/>
            <ac:picMk id="1027" creationId="{00000000-0000-0000-0000-000000000000}"/>
          </ac:picMkLst>
        </pc:picChg>
        <pc:picChg chg="del">
          <ac:chgData name="Phuong Quy Lê" userId="c648a43e3452e6e1" providerId="LiveId" clId="{7B04E63F-BE72-423E-A871-2D1B41FBBF1B}" dt="2021-02-10T10:09:31.166" v="9" actId="478"/>
          <ac:picMkLst>
            <pc:docMk/>
            <pc:sldMk cId="374088306" sldId="280"/>
            <ac:picMk id="102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65B34CD-D6BB-4ECC-B3F0-A25596E49B4F}" type="datetimeFigureOut">
              <a:rPr lang="zh-TW" altLang="en-US" smtClean="0"/>
              <a:t>2021/3/16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AB731BB-4E9E-4EA8-B089-D85263AA37D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doc.com/pythontutorial3/introduction.html" TargetMode="External"/><Relationship Id="rId2" Type="http://schemas.openxmlformats.org/officeDocument/2006/relationships/hyperlink" Target="http://openhome.cc/Gossip/Python/IOAB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doing.blogspot.tw/2011/01/python-operator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13396" y="1844824"/>
            <a:ext cx="6517207" cy="1828090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+mn-lt"/>
              </a:rPr>
              <a:t>for loop</a:t>
            </a:r>
            <a:endParaRPr lang="zh-TW" altLang="en-US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32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for loop </a:t>
            </a:r>
            <a:r>
              <a:rPr lang="en-US" altLang="zh-TW" sz="4000" dirty="0" smtClean="0"/>
              <a:t>with a </a:t>
            </a:r>
            <a:r>
              <a:rPr lang="en-US" altLang="zh-TW" sz="4000" dirty="0"/>
              <a:t>list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2020067"/>
            <a:ext cx="6480720" cy="3703002"/>
          </a:xfrm>
        </p:spPr>
        <p:txBody>
          <a:bodyPr/>
          <a:lstStyle/>
          <a:p>
            <a:pPr algn="just"/>
            <a:r>
              <a:rPr lang="en-US" altLang="zh-TW" dirty="0" smtClean="0"/>
              <a:t>for </a:t>
            </a:r>
            <a:r>
              <a:rPr lang="en-US" altLang="zh-TW" dirty="0"/>
              <a:t>loop can </a:t>
            </a:r>
            <a:r>
              <a:rPr lang="en-US" altLang="zh-TW" dirty="0" smtClean="0"/>
              <a:t>be used </a:t>
            </a:r>
            <a:r>
              <a:rPr lang="en-US" altLang="zh-TW" dirty="0"/>
              <a:t>to </a:t>
            </a:r>
            <a:r>
              <a:rPr lang="en-US" altLang="zh-TW" dirty="0" smtClean="0"/>
              <a:t>display </a:t>
            </a:r>
            <a:r>
              <a:rPr lang="en-US" altLang="zh-TW" dirty="0"/>
              <a:t>the data in </a:t>
            </a:r>
            <a:r>
              <a:rPr lang="en-US" altLang="zh-TW" dirty="0" smtClean="0"/>
              <a:t>a </a:t>
            </a:r>
            <a:r>
              <a:rPr lang="en-US" altLang="zh-TW" dirty="0"/>
              <a:t>list </a:t>
            </a:r>
          </a:p>
          <a:p>
            <a:pPr lvl="1" algn="just"/>
            <a:r>
              <a:rPr lang="en-US" altLang="zh-TW" dirty="0"/>
              <a:t>The list can </a:t>
            </a:r>
            <a:r>
              <a:rPr lang="en-US" altLang="zh-TW" dirty="0" smtClean="0"/>
              <a:t>be used </a:t>
            </a:r>
            <a:r>
              <a:rPr lang="en-US" altLang="zh-TW" dirty="0"/>
              <a:t>to contain integer variables, </a:t>
            </a:r>
            <a:r>
              <a:rPr lang="en-US" altLang="zh-TW" dirty="0" smtClean="0"/>
              <a:t>characters, and </a:t>
            </a:r>
            <a:r>
              <a:rPr lang="en-US" altLang="zh-TW" dirty="0"/>
              <a:t>other different data types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06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for loop </a:t>
            </a:r>
            <a:r>
              <a:rPr lang="en-US" altLang="zh-TW" sz="4000" dirty="0" smtClean="0"/>
              <a:t>with a </a:t>
            </a:r>
            <a:r>
              <a:rPr lang="en-US" altLang="zh-TW" sz="4000" dirty="0"/>
              <a:t>string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36688" y="2564904"/>
            <a:ext cx="6196405" cy="3271494"/>
          </a:xfrm>
        </p:spPr>
        <p:txBody>
          <a:bodyPr/>
          <a:lstStyle/>
          <a:p>
            <a:r>
              <a:rPr lang="en-US" altLang="zh-TW" dirty="0"/>
              <a:t>Characters </a:t>
            </a:r>
            <a:r>
              <a:rPr lang="en-US" altLang="zh-TW" dirty="0" smtClean="0"/>
              <a:t>stored in a list: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08216"/>
              </p:ext>
            </p:extLst>
          </p:nvPr>
        </p:nvGraphicFramePr>
        <p:xfrm>
          <a:off x="1536688" y="3140968"/>
          <a:ext cx="5594975" cy="1188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1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Index value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0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1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2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3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4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5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Character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H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e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l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l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o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/>
                        <a:t>\0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11">
            <a:extLst>
              <a:ext uri="{FF2B5EF4-FFF2-40B4-BE49-F238E27FC236}">
                <a16:creationId xmlns:a16="http://schemas.microsoft.com/office/drawing/2014/main" id="{BD4087F3-1768-424E-9795-1C07BC1B79CA}"/>
              </a:ext>
            </a:extLst>
          </p:cNvPr>
          <p:cNvSpPr txBox="1"/>
          <p:nvPr/>
        </p:nvSpPr>
        <p:spPr>
          <a:xfrm>
            <a:off x="1536688" y="2164794"/>
            <a:ext cx="526756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string =  "</a:t>
            </a:r>
            <a:r>
              <a:rPr lang="en-US" altLang="zh-TW" sz="2000" dirty="0" err="1"/>
              <a:t>Hello</a:t>
            </a:r>
            <a:r>
              <a:rPr lang="en-US" altLang="zh-TW" sz="2000" dirty="0" err="1" smtClean="0"/>
              <a:t>"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#Declare</a:t>
            </a:r>
            <a:r>
              <a:rPr lang="en-US" altLang="zh-TW" sz="2000" dirty="0" smtClean="0">
                <a:solidFill>
                  <a:srgbClr val="FF0000"/>
                </a:solidFill>
              </a:rPr>
              <a:t> a string “Hello”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for loop </a:t>
            </a:r>
            <a:r>
              <a:rPr lang="en-US" altLang="zh-TW" sz="4000" dirty="0" smtClean="0"/>
              <a:t>with a </a:t>
            </a:r>
            <a:r>
              <a:rPr lang="en-US" altLang="zh-TW" sz="4000" dirty="0"/>
              <a:t>string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615440" y="22716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365760" lvl="1" indent="0">
              <a:buNone/>
            </a:pPr>
            <a:endParaRPr lang="en-US" altLang="zh-TW" dirty="0"/>
          </a:p>
          <a:p>
            <a:r>
              <a:rPr lang="en-US" altLang="zh-TW" dirty="0"/>
              <a:t>Result: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80056" r="76886" b="3712"/>
          <a:stretch/>
        </p:blipFill>
        <p:spPr bwMode="auto">
          <a:xfrm>
            <a:off x="2051720" y="4869160"/>
            <a:ext cx="1685176" cy="133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851920" y="4780461"/>
            <a:ext cx="48504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dirty="0" smtClean="0"/>
              <a:t>Displaying all characters </a:t>
            </a:r>
            <a:r>
              <a:rPr lang="en-US" altLang="zh-TW" dirty="0"/>
              <a:t>one by one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3563888" y="5149793"/>
            <a:ext cx="864096" cy="227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587368" y="5833317"/>
            <a:ext cx="458503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1"/>
            <a:r>
              <a:rPr lang="en-US" altLang="zh-TW" dirty="0"/>
              <a:t>Use print (string) to </a:t>
            </a:r>
            <a:r>
              <a:rPr lang="en-US" altLang="zh-TW" dirty="0" smtClean="0"/>
              <a:t>display whole string</a:t>
            </a:r>
            <a:endParaRPr lang="en-US" altLang="zh-TW" dirty="0"/>
          </a:p>
        </p:txBody>
      </p:sp>
      <p:cxnSp>
        <p:nvCxnSpPr>
          <p:cNvPr id="9" name="直線單箭頭接點 8"/>
          <p:cNvCxnSpPr/>
          <p:nvPr/>
        </p:nvCxnSpPr>
        <p:spPr>
          <a:xfrm flipH="1" flipV="1">
            <a:off x="2651264" y="6017983"/>
            <a:ext cx="861388" cy="26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264520" y="4757394"/>
            <a:ext cx="299368" cy="118768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087F3-1768-424E-9795-1C07BC1B79CA}"/>
              </a:ext>
            </a:extLst>
          </p:cNvPr>
          <p:cNvSpPr txBox="1"/>
          <p:nvPr/>
        </p:nvSpPr>
        <p:spPr>
          <a:xfrm>
            <a:off x="2286000" y="2825088"/>
            <a:ext cx="4572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string =  "Hello</a:t>
            </a:r>
            <a:r>
              <a:rPr lang="en-US" altLang="zh-TW" sz="2000" dirty="0" smtClean="0"/>
              <a:t>"</a:t>
            </a:r>
            <a:endParaRPr lang="en-US" altLang="zh-TW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2000" dirty="0"/>
              <a:t>for num in range(0,5): </a:t>
            </a:r>
          </a:p>
          <a:p>
            <a:pPr marL="365760" lvl="1" indent="0">
              <a:buNone/>
            </a:pPr>
            <a:r>
              <a:rPr lang="en-US" altLang="zh-TW" sz="2000" dirty="0"/>
              <a:t>   print ("string[",num,"]: ", string[num])</a:t>
            </a:r>
          </a:p>
          <a:p>
            <a:pPr marL="365760" lvl="1" indent="0">
              <a:buNone/>
            </a:pPr>
            <a:r>
              <a:rPr lang="en-US" altLang="zh-TW" sz="2000" dirty="0"/>
              <a:t>print (string)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529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for loop </a:t>
            </a:r>
            <a:r>
              <a:rPr lang="en-US" altLang="zh-TW" sz="4000" dirty="0" smtClean="0"/>
              <a:t>with a list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61336" y="1583818"/>
            <a:ext cx="6421328" cy="3603812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365760" lvl="1" indent="0">
              <a:buNone/>
            </a:pP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dirty="0"/>
              <a:t>Result: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t="78004" r="80699" b="4521"/>
          <a:stretch/>
        </p:blipFill>
        <p:spPr bwMode="auto">
          <a:xfrm>
            <a:off x="3420638" y="4509120"/>
            <a:ext cx="1943450" cy="14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151DB5-19B7-45A7-94BB-6642AA0CC0FF}"/>
              </a:ext>
            </a:extLst>
          </p:cNvPr>
          <p:cNvSpPr txBox="1"/>
          <p:nvPr/>
        </p:nvSpPr>
        <p:spPr>
          <a:xfrm>
            <a:off x="1361336" y="2305615"/>
            <a:ext cx="6523032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array = ["Mary", "had", "a", "little", "lamb</a:t>
            </a:r>
            <a:r>
              <a:rPr lang="en-US" altLang="zh-TW" sz="2000" dirty="0" smtClean="0"/>
              <a:t>"]</a:t>
            </a:r>
          </a:p>
          <a:p>
            <a:pPr marL="365760" lvl="1" indent="0">
              <a:buNone/>
            </a:pPr>
            <a:r>
              <a:rPr lang="en-US" altLang="zh-TW" sz="2000" dirty="0">
                <a:solidFill>
                  <a:srgbClr val="FF0000"/>
                </a:solidFill>
              </a:rPr>
              <a:t>#</a:t>
            </a:r>
            <a:r>
              <a:rPr lang="en-US" altLang="zh-TW" sz="2000" dirty="0" err="1">
                <a:solidFill>
                  <a:srgbClr val="FF0000"/>
                </a:solidFill>
              </a:rPr>
              <a:t>len</a:t>
            </a:r>
            <a:r>
              <a:rPr lang="en-US" altLang="zh-TW" sz="2000" dirty="0">
                <a:solidFill>
                  <a:srgbClr val="FF0000"/>
                </a:solidFill>
              </a:rPr>
              <a:t>(array) is used to get the size of the array</a:t>
            </a:r>
            <a:endParaRPr lang="en-US" altLang="zh-TW" sz="2000" dirty="0"/>
          </a:p>
          <a:p>
            <a:pPr marL="365760" lvl="1" indent="0">
              <a:buNone/>
            </a:pPr>
            <a:r>
              <a:rPr lang="en-US" altLang="zh-TW" sz="2000" dirty="0"/>
              <a:t>for counter in range(0, </a:t>
            </a:r>
            <a:r>
              <a:rPr lang="en-US" altLang="zh-TW" sz="2000" dirty="0" err="1"/>
              <a:t>len</a:t>
            </a:r>
            <a:r>
              <a:rPr lang="en-US" altLang="zh-TW" sz="2000" dirty="0"/>
              <a:t>(array</a:t>
            </a:r>
            <a:r>
              <a:rPr lang="en-US" altLang="zh-TW" sz="2000" dirty="0" smtClean="0"/>
              <a:t>)):</a:t>
            </a:r>
            <a:r>
              <a:rPr lang="en-US" altLang="zh-TW" sz="2000" dirty="0" smtClean="0">
                <a:solidFill>
                  <a:srgbClr val="FF0000"/>
                </a:solidFill>
              </a:rPr>
              <a:t>	</a:t>
            </a:r>
            <a:endParaRPr lang="en-US" altLang="zh-TW" sz="2000" dirty="0"/>
          </a:p>
          <a:p>
            <a:pPr marL="365760" lvl="1" indent="0">
              <a:buNone/>
            </a:pPr>
            <a:r>
              <a:rPr lang="en-US" altLang="zh-TW" sz="2000" dirty="0" smtClean="0"/>
              <a:t>	print(array </a:t>
            </a:r>
            <a:r>
              <a:rPr lang="en-US" altLang="zh-TW" sz="2000" dirty="0"/>
              <a:t>[counter])</a:t>
            </a:r>
          </a:p>
          <a:p>
            <a:pPr marL="365760" lvl="1" indent="0">
              <a:buNone/>
            </a:pPr>
            <a:r>
              <a:rPr lang="en-US" altLang="zh-TW" sz="2000" dirty="0"/>
              <a:t>print(type(array[0]))</a:t>
            </a:r>
            <a:r>
              <a:rPr lang="en-US" altLang="zh-TW" sz="2000" dirty="0">
                <a:solidFill>
                  <a:srgbClr val="FF0000"/>
                </a:solidFill>
              </a:rPr>
              <a:t> #Display the type of the array[0]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795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for loop in the list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365760" lvl="1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/>
              <a:t>Result: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82818" r="80432" b="4266"/>
          <a:stretch/>
        </p:blipFill>
        <p:spPr bwMode="auto">
          <a:xfrm>
            <a:off x="1907704" y="4941168"/>
            <a:ext cx="1466806" cy="11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8A091-E88D-4CBB-8811-BABE679598F4}"/>
              </a:ext>
            </a:extLst>
          </p:cNvPr>
          <p:cNvSpPr txBox="1"/>
          <p:nvPr/>
        </p:nvSpPr>
        <p:spPr>
          <a:xfrm>
            <a:off x="1619672" y="2708920"/>
            <a:ext cx="619640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 algn="just">
              <a:buNone/>
            </a:pPr>
            <a:r>
              <a:rPr lang="en-US" altLang="zh-TW" sz="2000" dirty="0"/>
              <a:t>array = [1,2,4]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for counter in range(0, 3):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    print(array [counter])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print(type(array[0]))</a:t>
            </a:r>
            <a:r>
              <a:rPr lang="en-US" altLang="zh-TW" sz="2000" dirty="0">
                <a:solidFill>
                  <a:srgbClr val="FF0000"/>
                </a:solidFill>
              </a:rPr>
              <a:t>#Display the type of the array[0]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163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for loop in the list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365760" lvl="1" indent="0">
              <a:buNone/>
            </a:pP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dirty="0"/>
              <a:t>Result:</a:t>
            </a:r>
          </a:p>
          <a:p>
            <a:endParaRPr lang="zh-TW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9021E-7FC3-4A48-8647-7A27D37AA26E}"/>
              </a:ext>
            </a:extLst>
          </p:cNvPr>
          <p:cNvSpPr txBox="1"/>
          <p:nvPr/>
        </p:nvSpPr>
        <p:spPr>
          <a:xfrm>
            <a:off x="827584" y="2675484"/>
            <a:ext cx="749486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 algn="just">
              <a:buNone/>
            </a:pPr>
            <a:r>
              <a:rPr lang="en-US" altLang="zh-TW" sz="2000" dirty="0"/>
              <a:t>array = [1,2,4," String ",5.4]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for counter in range(0, 5):</a:t>
            </a:r>
          </a:p>
          <a:p>
            <a:pPr marL="365760" lvl="1" indent="0" algn="just">
              <a:buNone/>
            </a:pPr>
            <a:r>
              <a:rPr lang="en-US" altLang="zh-TW" sz="2000" dirty="0"/>
              <a:t>    print(type(array[counter]),array [counter])</a:t>
            </a:r>
          </a:p>
          <a:p>
            <a:pPr marL="365760" lvl="1" indent="0" algn="just"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    #</a:t>
            </a:r>
            <a:r>
              <a:rPr lang="en-US" altLang="zh-TW" sz="2000" dirty="0">
                <a:solidFill>
                  <a:srgbClr val="FF0000"/>
                </a:solidFill>
              </a:rPr>
              <a:t>Display the type of the array[counter] and the data in the list</a:t>
            </a:r>
            <a:endParaRPr lang="en-US" sz="2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555150"/>
            <a:ext cx="2915057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67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Sources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References:</a:t>
            </a:r>
          </a:p>
          <a:p>
            <a:pPr lvl="1"/>
            <a:r>
              <a:rPr lang="en-US" altLang="zh-TW" dirty="0">
                <a:hlinkClick r:id="rId2"/>
              </a:rPr>
              <a:t>http://openhome.cc/Gossip/Python/IOABC.html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http://www.pythondoc.com/pythontutorial3/introduction.html</a:t>
            </a:r>
            <a:endParaRPr lang="en-US" altLang="zh-TW" dirty="0"/>
          </a:p>
          <a:p>
            <a:pPr lvl="1"/>
            <a:r>
              <a:rPr lang="en-US" altLang="zh-TW" dirty="0">
                <a:hlinkClick r:id="rId4"/>
              </a:rPr>
              <a:t>http://pydoing.blogspot.tw/2011/01/python-operator.html</a:t>
            </a:r>
            <a:endParaRPr lang="en-US" altLang="zh-TW" dirty="0"/>
          </a:p>
          <a:p>
            <a:pPr lvl="1"/>
            <a:r>
              <a:rPr lang="en-US" altLang="zh-TW" dirty="0"/>
              <a:t>Python</a:t>
            </a:r>
            <a:r>
              <a:rPr lang="zh-TW" altLang="en-US" dirty="0"/>
              <a:t>深入淺出程式設計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9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Exercise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1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2119256"/>
            <a:ext cx="6597228" cy="41900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Design a </a:t>
            </a:r>
            <a:r>
              <a:rPr lang="en-US" dirty="0" smtClean="0"/>
              <a:t>program that will ask the user to input a text </a:t>
            </a:r>
            <a:r>
              <a:rPr lang="en-US" i="1" dirty="0" smtClean="0"/>
              <a:t>t</a:t>
            </a:r>
            <a:r>
              <a:rPr lang="en-US" dirty="0" smtClean="0"/>
              <a:t> and a character </a:t>
            </a:r>
            <a:r>
              <a:rPr lang="en-US" i="1" dirty="0" smtClean="0"/>
              <a:t>c</a:t>
            </a:r>
            <a:r>
              <a:rPr lang="en-US" dirty="0" smtClean="0"/>
              <a:t>, and then print the characters in </a:t>
            </a:r>
            <a:r>
              <a:rPr lang="en-US" altLang="zh-TW" i="1" dirty="0"/>
              <a:t>t</a:t>
            </a:r>
            <a:r>
              <a:rPr lang="en-US" dirty="0" smtClean="0"/>
              <a:t>, not including </a:t>
            </a:r>
            <a:r>
              <a:rPr lang="en-US" altLang="zh-TW" i="1" dirty="0" smtClean="0"/>
              <a:t>c</a:t>
            </a:r>
            <a:r>
              <a:rPr lang="en-US" altLang="zh-TW" dirty="0"/>
              <a:t>.</a:t>
            </a:r>
            <a:endParaRPr lang="en-US" dirty="0" smtClean="0"/>
          </a:p>
          <a:p>
            <a:pPr algn="just"/>
            <a:r>
              <a:rPr lang="en-US" dirty="0" smtClean="0"/>
              <a:t>Input</a:t>
            </a:r>
            <a:r>
              <a:rPr lang="en-US" dirty="0"/>
              <a:t>:</a:t>
            </a:r>
          </a:p>
          <a:p>
            <a:pPr lvl="1" algn="just"/>
            <a:r>
              <a:rPr lang="en-US" dirty="0" smtClean="0"/>
              <a:t>Text </a:t>
            </a:r>
            <a:r>
              <a:rPr lang="en-US" dirty="0"/>
              <a:t>: “hello world, welcome to Python!”</a:t>
            </a:r>
          </a:p>
          <a:p>
            <a:pPr lvl="1" algn="just"/>
            <a:r>
              <a:rPr lang="en-US" dirty="0" smtClean="0"/>
              <a:t>Character </a:t>
            </a:r>
            <a:r>
              <a:rPr lang="en-US" dirty="0"/>
              <a:t>: “e”</a:t>
            </a:r>
          </a:p>
          <a:p>
            <a:r>
              <a:rPr lang="en-US" altLang="zh-TW" dirty="0"/>
              <a:t>Result: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085184"/>
            <a:ext cx="5863455" cy="10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66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Exercise 2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Design a program that </a:t>
            </a:r>
            <a:r>
              <a:rPr lang="en-US" altLang="zh-TW" dirty="0" smtClean="0"/>
              <a:t>will ask the user to input a number k and then display </a:t>
            </a:r>
            <a:r>
              <a:rPr lang="en-US" altLang="zh-TW" dirty="0"/>
              <a:t>a </a:t>
            </a:r>
            <a:r>
              <a:rPr lang="en-US" altLang="zh-TW" dirty="0" smtClean="0"/>
              <a:t>k times table.</a:t>
            </a:r>
            <a:endParaRPr lang="en-US" altLang="zh-TW" dirty="0"/>
          </a:p>
          <a:p>
            <a:r>
              <a:rPr lang="en-US" altLang="zh-TW" dirty="0" smtClean="0"/>
              <a:t>Input: 9</a:t>
            </a:r>
          </a:p>
          <a:p>
            <a:r>
              <a:rPr lang="en-US" altLang="zh-TW" dirty="0" smtClean="0"/>
              <a:t>Result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49606"/>
            <a:ext cx="8784976" cy="137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Exercise 3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Write a program that can enter two integers N1 and </a:t>
            </a:r>
            <a:r>
              <a:rPr lang="en-US" dirty="0" smtClean="0"/>
              <a:t>N2, and then </a:t>
            </a:r>
            <a:r>
              <a:rPr lang="en-US" altLang="zh-TW" dirty="0"/>
              <a:t>display</a:t>
            </a:r>
            <a:r>
              <a:rPr lang="en-US" dirty="0"/>
              <a:t> the greatest common </a:t>
            </a:r>
            <a:r>
              <a:rPr lang="en-US" dirty="0" smtClean="0"/>
              <a:t>divisor and </a:t>
            </a:r>
            <a:r>
              <a:rPr lang="en-US" dirty="0"/>
              <a:t>the least common multiple of N1 and N2 on the screen.</a:t>
            </a:r>
          </a:p>
          <a:p>
            <a:pPr algn="just"/>
            <a:r>
              <a:rPr lang="en-US" altLang="zh-TW" dirty="0"/>
              <a:t>Input : 15  10</a:t>
            </a:r>
          </a:p>
          <a:p>
            <a:pPr algn="just"/>
            <a:r>
              <a:rPr lang="en-US" altLang="zh-TW" dirty="0"/>
              <a:t>Result:</a:t>
            </a:r>
            <a:endParaRPr lang="zh-TW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67B2A-16C8-435C-9042-B2BF77300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614341"/>
            <a:ext cx="6196405" cy="13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Objectives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023" y="2132856"/>
            <a:ext cx="6965245" cy="3603812"/>
          </a:xfrm>
        </p:spPr>
        <p:txBody>
          <a:bodyPr/>
          <a:lstStyle/>
          <a:p>
            <a:r>
              <a:rPr lang="en-US" altLang="zh-TW" dirty="0"/>
              <a:t>This chapter introduces: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en-US" altLang="zh-TW" dirty="0"/>
              <a:t>Basic usage of for loop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en-US" altLang="zh-TW" dirty="0"/>
              <a:t>Use break and continue statements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dirty="0"/>
              <a:t>in for loop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en-US" altLang="zh-TW" dirty="0"/>
              <a:t>Use for loop in the list</a:t>
            </a:r>
          </a:p>
        </p:txBody>
      </p:sp>
    </p:spTree>
    <p:extLst>
      <p:ext uri="{BB962C8B-B14F-4D97-AF65-F5344CB8AC3E}">
        <p14:creationId xmlns:p14="http://schemas.microsoft.com/office/powerpoint/2010/main" val="22652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377" y="601649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zh-TW" sz="4000" smtClean="0"/>
              <a:t>Exercise 4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89377" y="1700808"/>
            <a:ext cx="6965245" cy="360381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Please write a program that </a:t>
            </a:r>
            <a:r>
              <a:rPr lang="en-US" dirty="0" smtClean="0"/>
              <a:t>will ask the user to input three integers </a:t>
            </a:r>
            <a:r>
              <a:rPr lang="en-US" dirty="0" err="1" smtClean="0"/>
              <a:t>m,n,k</a:t>
            </a:r>
            <a:r>
              <a:rPr lang="en-US" dirty="0" smtClean="0"/>
              <a:t> (0 &lt;= m, n &lt;= 255, and k&gt;0), and then print the characters for the ASCII values from min(</a:t>
            </a:r>
            <a:r>
              <a:rPr lang="en-US" dirty="0" err="1" smtClean="0"/>
              <a:t>m,n</a:t>
            </a:r>
            <a:r>
              <a:rPr lang="en-US" dirty="0" smtClean="0"/>
              <a:t>) to max(</a:t>
            </a:r>
            <a:r>
              <a:rPr lang="en-US" dirty="0" err="1" smtClean="0"/>
              <a:t>m,n</a:t>
            </a:r>
            <a:r>
              <a:rPr lang="en-US" dirty="0" smtClean="0"/>
              <a:t>), where each line on the screen has at most k pairs of ASCII value and the corresponding character.</a:t>
            </a:r>
          </a:p>
          <a:p>
            <a:r>
              <a:rPr lang="en-US" altLang="zh-TW" dirty="0" smtClean="0"/>
              <a:t>Result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400313"/>
            <a:ext cx="6624736" cy="180861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55777" y="401771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Hint: Use the </a:t>
            </a:r>
            <a:r>
              <a:rPr lang="zh-TW" altLang="en-US" dirty="0" smtClean="0">
                <a:solidFill>
                  <a:srgbClr val="FF0000"/>
                </a:solidFill>
              </a:rPr>
              <a:t>chr</a:t>
            </a:r>
            <a:r>
              <a:rPr lang="zh-TW" altLang="en-US" dirty="0">
                <a:solidFill>
                  <a:srgbClr val="FF0000"/>
                </a:solidFill>
              </a:rPr>
              <a:t>() </a:t>
            </a:r>
            <a:r>
              <a:rPr lang="zh-TW" altLang="en-US" dirty="0" smtClean="0">
                <a:solidFill>
                  <a:srgbClr val="FF0000"/>
                </a:solidFill>
              </a:rPr>
              <a:t>function </a:t>
            </a:r>
            <a:r>
              <a:rPr lang="en-US" altLang="zh-TW" dirty="0">
                <a:solidFill>
                  <a:srgbClr val="FF0000"/>
                </a:solidFill>
              </a:rPr>
              <a:t>to get </a:t>
            </a:r>
            <a:r>
              <a:rPr lang="en-US" altLang="zh-TW" dirty="0" smtClean="0">
                <a:solidFill>
                  <a:srgbClr val="FF0000"/>
                </a:solidFill>
              </a:rPr>
              <a:t>character </a:t>
            </a:r>
            <a:r>
              <a:rPr lang="en-US" altLang="zh-TW" dirty="0">
                <a:solidFill>
                  <a:srgbClr val="FF0000"/>
                </a:solidFill>
              </a:rPr>
              <a:t>from </a:t>
            </a:r>
            <a:r>
              <a:rPr lang="en-US" altLang="zh-TW" dirty="0" smtClean="0">
                <a:solidFill>
                  <a:srgbClr val="FF0000"/>
                </a:solidFill>
              </a:rPr>
              <a:t>its </a:t>
            </a:r>
            <a:r>
              <a:rPr lang="en-US" altLang="zh-TW" dirty="0">
                <a:solidFill>
                  <a:srgbClr val="FF0000"/>
                </a:solidFill>
              </a:rPr>
              <a:t>corresponding ASCII value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for loop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89916" y="1772816"/>
            <a:ext cx="6357297" cy="360381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The for loop </a:t>
            </a:r>
            <a:r>
              <a:rPr lang="en-US" altLang="zh-TW" dirty="0" smtClean="0"/>
              <a:t>in Python is used </a:t>
            </a:r>
            <a:r>
              <a:rPr lang="en-US" altLang="zh-TW" dirty="0"/>
              <a:t>to iterate over a sequence (a list, a tuple, a string) or other </a:t>
            </a:r>
            <a:r>
              <a:rPr lang="en-US" altLang="zh-TW" dirty="0" err="1"/>
              <a:t>iterable</a:t>
            </a:r>
            <a:r>
              <a:rPr lang="en-US" altLang="zh-TW" dirty="0"/>
              <a:t> </a:t>
            </a:r>
            <a:r>
              <a:rPr lang="en-US" altLang="zh-TW" dirty="0" smtClean="0"/>
              <a:t>objects</a:t>
            </a:r>
            <a:endParaRPr lang="en-US" altLang="zh-TW" dirty="0"/>
          </a:p>
          <a:p>
            <a:pPr lvl="1" algn="just"/>
            <a:r>
              <a:rPr lang="en-US" altLang="zh-TW" dirty="0"/>
              <a:t>Iterating over a sequence is called traversal</a:t>
            </a:r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 smtClean="0"/>
              <a:t>Use </a:t>
            </a:r>
            <a:r>
              <a:rPr lang="en-US" altLang="zh-TW" dirty="0"/>
              <a:t>the range() function in for loop to </a:t>
            </a:r>
            <a:r>
              <a:rPr lang="en-US" altLang="zh-TW" dirty="0" smtClean="0"/>
              <a:t>control </a:t>
            </a:r>
            <a:r>
              <a:rPr lang="en-US" altLang="zh-TW" dirty="0"/>
              <a:t>the number of </a:t>
            </a:r>
            <a:r>
              <a:rPr lang="en-US" altLang="zh-TW" dirty="0" smtClean="0"/>
              <a:t>execution</a:t>
            </a:r>
            <a:endParaRPr lang="en-US" altLang="zh-TW" dirty="0"/>
          </a:p>
          <a:p>
            <a:pPr lvl="1" algn="just"/>
            <a:r>
              <a:rPr lang="en-US" altLang="zh-TW" dirty="0" smtClean="0"/>
              <a:t>It </a:t>
            </a:r>
            <a:r>
              <a:rPr lang="en-US" altLang="zh-TW" dirty="0"/>
              <a:t>gives a sequence of numbers based on the start and stop index given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4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for Single loop</a:t>
            </a:r>
            <a:endParaRPr lang="zh-TW" altLang="en-US" sz="4000" dirty="0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1750808" y="2153818"/>
            <a:ext cx="6196405" cy="3603812"/>
          </a:xfrm>
        </p:spPr>
        <p:txBody>
          <a:bodyPr>
            <a:normAutofit/>
          </a:bodyPr>
          <a:lstStyle/>
          <a:p>
            <a:r>
              <a:rPr lang="en-US" altLang="zh-TW" dirty="0"/>
              <a:t>Syntax: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Result:</a:t>
            </a:r>
          </a:p>
          <a:p>
            <a:endParaRPr lang="en-US" altLang="zh-TW" dirty="0"/>
          </a:p>
          <a:p>
            <a:pPr marL="365760" lvl="1" indent="0">
              <a:buNone/>
            </a:pPr>
            <a:endParaRPr lang="en-US" altLang="zh-TW" sz="24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85229" r="88167" b="5674"/>
          <a:stretch/>
        </p:blipFill>
        <p:spPr bwMode="auto">
          <a:xfrm>
            <a:off x="2360856" y="5301208"/>
            <a:ext cx="966298" cy="88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707904" y="5372950"/>
            <a:ext cx="17641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dirty="0"/>
              <a:t>Start from 1</a:t>
            </a: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2771800" y="5584012"/>
            <a:ext cx="8613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707904" y="5894682"/>
            <a:ext cx="2304256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dirty="0" smtClean="0"/>
              <a:t>Less than 4</a:t>
            </a:r>
            <a:endParaRPr lang="en-US" altLang="zh-TW" dirty="0"/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2699792" y="6079348"/>
            <a:ext cx="933396" cy="26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1879871-1451-4805-879D-AD6129C160DE}"/>
              </a:ext>
            </a:extLst>
          </p:cNvPr>
          <p:cNvSpPr txBox="1"/>
          <p:nvPr/>
        </p:nvSpPr>
        <p:spPr>
          <a:xfrm>
            <a:off x="2051720" y="2594269"/>
            <a:ext cx="50405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for </a:t>
            </a:r>
            <a:r>
              <a:rPr lang="en-US" altLang="zh-TW" sz="2000" dirty="0" smtClean="0">
                <a:solidFill>
                  <a:srgbClr val="00B050"/>
                </a:solidFill>
              </a:rPr>
              <a:t>variable_1 </a:t>
            </a:r>
            <a:r>
              <a:rPr lang="en-US" altLang="zh-TW" sz="2000" dirty="0"/>
              <a:t>in range(range1, range2): </a:t>
            </a:r>
          </a:p>
          <a:p>
            <a:pPr marL="365760" lvl="1" indent="0">
              <a:buNone/>
            </a:pPr>
            <a:r>
              <a:rPr lang="en-US" altLang="zh-TW" sz="2000" dirty="0"/>
              <a:t>    print()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F52C5-D024-44FF-B3A7-250A3BA63061}"/>
              </a:ext>
            </a:extLst>
          </p:cNvPr>
          <p:cNvSpPr txBox="1"/>
          <p:nvPr/>
        </p:nvSpPr>
        <p:spPr>
          <a:xfrm>
            <a:off x="2051720" y="3971875"/>
            <a:ext cx="504056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for a in range(1,4):</a:t>
            </a:r>
            <a:r>
              <a:rPr lang="zh-TW" altLang="en-US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#single loop </a:t>
            </a:r>
          </a:p>
          <a:p>
            <a:pPr marL="365760" lvl="1" indent="0">
              <a:buNone/>
            </a:pPr>
            <a:r>
              <a:rPr lang="en-US" altLang="zh-TW" sz="2000" dirty="0"/>
              <a:t>    print(a)</a:t>
            </a:r>
          </a:p>
        </p:txBody>
      </p:sp>
      <p:sp>
        <p:nvSpPr>
          <p:cNvPr id="3" name="矩形 2"/>
          <p:cNvSpPr/>
          <p:nvPr/>
        </p:nvSpPr>
        <p:spPr>
          <a:xfrm>
            <a:off x="4577891" y="2037678"/>
            <a:ext cx="1416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start </a:t>
            </a:r>
            <a:r>
              <a:rPr lang="en-US" altLang="zh-TW" dirty="0" smtClean="0">
                <a:solidFill>
                  <a:srgbClr val="FF0000"/>
                </a:solidFill>
              </a:rPr>
              <a:t>index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34905" y="1969152"/>
            <a:ext cx="1235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stop </a:t>
            </a:r>
            <a:r>
              <a:rPr lang="en-US" altLang="zh-TW" dirty="0">
                <a:solidFill>
                  <a:srgbClr val="FF0000"/>
                </a:solidFill>
              </a:rPr>
              <a:t>index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5206398" y="2311435"/>
            <a:ext cx="0" cy="351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6228184" y="2311435"/>
            <a:ext cx="0" cy="3513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202494" y="3289713"/>
            <a:ext cx="4827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en-US" altLang="zh-TW" dirty="0" smtClean="0">
                <a:solidFill>
                  <a:srgbClr val="FF0000"/>
                </a:solidFill>
              </a:rPr>
              <a:t>ange () </a:t>
            </a:r>
            <a:r>
              <a:rPr lang="en-US" altLang="zh-TW" dirty="0">
                <a:solidFill>
                  <a:srgbClr val="FF0000"/>
                </a:solidFill>
              </a:rPr>
              <a:t>will </a:t>
            </a:r>
            <a:r>
              <a:rPr lang="en-US" altLang="zh-TW" dirty="0" smtClean="0">
                <a:solidFill>
                  <a:srgbClr val="FF0000"/>
                </a:solidFill>
              </a:rPr>
              <a:t>start from start index, and increment </a:t>
            </a:r>
            <a:r>
              <a:rPr lang="en-US" altLang="zh-TW" dirty="0">
                <a:solidFill>
                  <a:srgbClr val="FF0000"/>
                </a:solidFill>
              </a:rPr>
              <a:t>the value by 1 till the stop index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0000"/>
                </a:solidFill>
              </a:rPr>
              <a:t>Nested </a:t>
            </a:r>
            <a:r>
              <a:rPr lang="en-US" altLang="zh-TW" sz="4000" dirty="0" smtClean="0">
                <a:latin typeface="+mn-lt"/>
              </a:rPr>
              <a:t>for </a:t>
            </a:r>
            <a:r>
              <a:rPr lang="en-US" sz="4000" dirty="0" smtClean="0">
                <a:solidFill>
                  <a:srgbClr val="000000"/>
                </a:solidFill>
                <a:latin typeface="+mn-lt"/>
              </a:rPr>
              <a:t>l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+mn-lt"/>
              </a:rPr>
              <a:t>oops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+mn-lt"/>
              </a:rPr>
              <a:t/>
            </a:r>
            <a:br>
              <a:rPr lang="en-US" sz="4000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zh-TW" altLang="en-US" sz="40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84153" y="1891380"/>
            <a:ext cx="6196405" cy="3603812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r>
              <a:rPr lang="en-US" altLang="zh-TW" dirty="0"/>
              <a:t>Result:</a:t>
            </a:r>
          </a:p>
          <a:p>
            <a:endParaRPr lang="zh-TW" altLang="en-US" b="1" dirty="0"/>
          </a:p>
          <a:p>
            <a:endParaRPr lang="zh-TW" altLang="en-US" b="1" dirty="0"/>
          </a:p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t="69353" r="82714" b="7459"/>
          <a:stretch/>
        </p:blipFill>
        <p:spPr bwMode="auto">
          <a:xfrm>
            <a:off x="2184400" y="4725144"/>
            <a:ext cx="2099568" cy="16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184400" y="4869160"/>
            <a:ext cx="371376" cy="148509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723952" y="4869159"/>
            <a:ext cx="371376" cy="14850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-265152" y="5461118"/>
            <a:ext cx="15134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dirty="0"/>
              <a:t>Variable</a:t>
            </a:r>
            <a:r>
              <a:rPr lang="zh-TW" altLang="en-US" dirty="0"/>
              <a:t> </a:t>
            </a:r>
            <a:r>
              <a:rPr lang="en-US" altLang="zh-TW" dirty="0"/>
              <a:t>a</a:t>
            </a: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1248314" y="5645784"/>
            <a:ext cx="936086" cy="34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139952" y="5427042"/>
            <a:ext cx="165618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dirty="0"/>
              <a:t>Variable b</a:t>
            </a:r>
          </a:p>
        </p:txBody>
      </p:sp>
      <p:cxnSp>
        <p:nvCxnSpPr>
          <p:cNvPr id="13" name="直線單箭頭接點 12"/>
          <p:cNvCxnSpPr>
            <a:stCxn id="12" idx="1"/>
          </p:cNvCxnSpPr>
          <p:nvPr/>
        </p:nvCxnSpPr>
        <p:spPr>
          <a:xfrm flipH="1">
            <a:off x="3073232" y="5611708"/>
            <a:ext cx="1066720" cy="340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9E4C15-67C6-4ED0-9D62-407002B852C3}"/>
              </a:ext>
            </a:extLst>
          </p:cNvPr>
          <p:cNvSpPr txBox="1"/>
          <p:nvPr/>
        </p:nvSpPr>
        <p:spPr>
          <a:xfrm>
            <a:off x="2159732" y="2432145"/>
            <a:ext cx="482453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for a in range(1,2):</a:t>
            </a:r>
            <a:r>
              <a:rPr lang="zh-TW" altLang="en-US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# first loop</a:t>
            </a:r>
          </a:p>
          <a:p>
            <a:pPr marL="365760" lvl="1" indent="0">
              <a:buNone/>
            </a:pPr>
            <a:r>
              <a:rPr lang="en-US" altLang="zh-TW" sz="2000" dirty="0"/>
              <a:t>    for b in range(1,10):</a:t>
            </a:r>
            <a:r>
              <a:rPr lang="zh-TW" altLang="en-US" sz="2000" dirty="0"/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# second loop</a:t>
            </a:r>
          </a:p>
          <a:p>
            <a:pPr marL="365760" lvl="1" indent="0">
              <a:buNone/>
            </a:pPr>
            <a:r>
              <a:rPr lang="en-US" altLang="zh-TW" sz="2000" dirty="0"/>
              <a:t>        print(a, "+",b,"=",a+b)</a:t>
            </a:r>
          </a:p>
          <a:p>
            <a:pPr marL="365760" lvl="1" indent="0">
              <a:buNone/>
            </a:pPr>
            <a:r>
              <a:rPr lang="en-US" altLang="zh-TW" sz="2000" dirty="0"/>
              <a:t>    print()</a:t>
            </a:r>
          </a:p>
        </p:txBody>
      </p:sp>
    </p:spTree>
    <p:extLst>
      <p:ext uri="{BB962C8B-B14F-4D97-AF65-F5344CB8AC3E}">
        <p14:creationId xmlns:p14="http://schemas.microsoft.com/office/powerpoint/2010/main" val="23781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2204864"/>
            <a:ext cx="6229175" cy="1828090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break and continue statements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4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break and continue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2119257"/>
            <a:ext cx="6349320" cy="360381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'break</a:t>
            </a:r>
            <a:r>
              <a:rPr lang="en-US" altLang="zh-TW" dirty="0"/>
              <a:t>' </a:t>
            </a:r>
            <a:endParaRPr lang="en-US" altLang="zh-TW" dirty="0" smtClean="0"/>
          </a:p>
          <a:p>
            <a:pPr lvl="1" algn="just"/>
            <a:r>
              <a:rPr lang="en-US" altLang="zh-TW" dirty="0" smtClean="0"/>
              <a:t>Used </a:t>
            </a:r>
            <a:r>
              <a:rPr lang="en-US" altLang="zh-TW" dirty="0"/>
              <a:t>to </a:t>
            </a:r>
            <a:r>
              <a:rPr lang="en-US" altLang="zh-TW" dirty="0" smtClean="0"/>
              <a:t>terminate </a:t>
            </a:r>
            <a:r>
              <a:rPr lang="en-US" altLang="zh-TW" dirty="0"/>
              <a:t>the current loop and resumes execution at the next statement</a:t>
            </a:r>
          </a:p>
          <a:p>
            <a:pPr algn="just"/>
            <a:r>
              <a:rPr lang="en-US" altLang="zh-TW" dirty="0" smtClean="0"/>
              <a:t>‘continue‘</a:t>
            </a:r>
          </a:p>
          <a:p>
            <a:pPr lvl="1" algn="just"/>
            <a:r>
              <a:rPr lang="en-US" altLang="zh-TW" dirty="0" smtClean="0"/>
              <a:t>Used </a:t>
            </a:r>
            <a:r>
              <a:rPr lang="en-US" altLang="zh-TW" dirty="0"/>
              <a:t>to </a:t>
            </a:r>
            <a:r>
              <a:rPr lang="en-US" altLang="zh-TW" dirty="0" smtClean="0"/>
              <a:t>return </a:t>
            </a:r>
            <a:r>
              <a:rPr lang="en-US" altLang="zh-TW" dirty="0"/>
              <a:t>the control to the beginning of the </a:t>
            </a:r>
            <a:r>
              <a:rPr lang="en-US" altLang="zh-TW" dirty="0" smtClean="0"/>
              <a:t>for/while </a:t>
            </a:r>
            <a:r>
              <a:rPr lang="en-US" altLang="zh-TW" dirty="0"/>
              <a:t>loop</a:t>
            </a:r>
          </a:p>
          <a:p>
            <a:pPr lvl="1" algn="just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98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break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2119257"/>
            <a:ext cx="6597228" cy="3603812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E.g</a:t>
            </a:r>
            <a:r>
              <a:rPr lang="en-US" altLang="zh-TW" dirty="0"/>
              <a:t>:</a:t>
            </a:r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r>
              <a:rPr lang="en-US" altLang="zh-TW" dirty="0"/>
              <a:t>Result: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" t="78450" r="84219" b="3177"/>
          <a:stretch/>
        </p:blipFill>
        <p:spPr bwMode="auto">
          <a:xfrm>
            <a:off x="3374430" y="4900736"/>
            <a:ext cx="1197570" cy="164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1E5721-A495-4CD5-8343-719E2AB24A06}"/>
              </a:ext>
            </a:extLst>
          </p:cNvPr>
          <p:cNvSpPr txBox="1"/>
          <p:nvPr/>
        </p:nvSpPr>
        <p:spPr>
          <a:xfrm>
            <a:off x="2475654" y="2305615"/>
            <a:ext cx="584076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for a in range(0, 3):</a:t>
            </a:r>
          </a:p>
          <a:p>
            <a:pPr marL="365760" lvl="1" indent="0">
              <a:buNone/>
            </a:pPr>
            <a:r>
              <a:rPr lang="en-US" altLang="zh-TW" sz="2000" dirty="0"/>
              <a:t>    for b in range(0, 3):</a:t>
            </a:r>
          </a:p>
          <a:p>
            <a:pPr marL="365760" lvl="1" indent="0">
              <a:buNone/>
            </a:pPr>
            <a:r>
              <a:rPr lang="en-US" altLang="zh-TW" sz="2000" dirty="0"/>
              <a:t>        print("a=",</a:t>
            </a:r>
            <a:r>
              <a:rPr lang="en-US" altLang="zh-TW" sz="2000" dirty="0" err="1"/>
              <a:t>a,"b</a:t>
            </a:r>
            <a:r>
              <a:rPr lang="en-US" altLang="zh-TW" sz="2000" dirty="0"/>
              <a:t>=",b)</a:t>
            </a:r>
          </a:p>
          <a:p>
            <a:pPr marL="365760" lvl="1" indent="0">
              <a:buNone/>
            </a:pPr>
            <a:r>
              <a:rPr lang="en-US" altLang="zh-TW" sz="2000" dirty="0"/>
              <a:t>        break;</a:t>
            </a:r>
          </a:p>
          <a:p>
            <a:pPr marL="365760" lvl="1" indent="0">
              <a:buNone/>
            </a:pPr>
            <a:r>
              <a:rPr lang="en-US" altLang="zh-TW" sz="2000" dirty="0"/>
              <a:t>        print("loop")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#This will not be executed</a:t>
            </a:r>
            <a:endParaRPr lang="en-US" altLang="zh-TW" sz="2000" dirty="0"/>
          </a:p>
          <a:p>
            <a:pPr marL="365760" lvl="1" indent="0">
              <a:buNone/>
            </a:pPr>
            <a:r>
              <a:rPr lang="en-US" altLang="zh-TW" sz="2000" dirty="0"/>
              <a:t>    print()</a:t>
            </a:r>
          </a:p>
        </p:txBody>
      </p:sp>
    </p:spTree>
    <p:extLst>
      <p:ext uri="{BB962C8B-B14F-4D97-AF65-F5344CB8AC3E}">
        <p14:creationId xmlns:p14="http://schemas.microsoft.com/office/powerpoint/2010/main" val="382944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continue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53877" y="1849161"/>
            <a:ext cx="6493336" cy="3603812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endParaRPr lang="en-US" altLang="zh-TW" b="1" dirty="0"/>
          </a:p>
          <a:p>
            <a:r>
              <a:rPr lang="en-US" altLang="zh-TW" dirty="0"/>
              <a:t>Result: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64894" r="84219" b="3713"/>
          <a:stretch/>
        </p:blipFill>
        <p:spPr bwMode="auto">
          <a:xfrm>
            <a:off x="3989628" y="4725144"/>
            <a:ext cx="1440160" cy="178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33D9C2-5B80-43F6-830C-5862FF03C801}"/>
              </a:ext>
            </a:extLst>
          </p:cNvPr>
          <p:cNvSpPr txBox="1"/>
          <p:nvPr/>
        </p:nvSpPr>
        <p:spPr>
          <a:xfrm>
            <a:off x="1800286" y="2270363"/>
            <a:ext cx="580051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for a in range(0, 3):</a:t>
            </a:r>
          </a:p>
          <a:p>
            <a:pPr marL="365760" lvl="1" indent="0">
              <a:buNone/>
            </a:pPr>
            <a:r>
              <a:rPr lang="en-US" altLang="zh-TW" sz="2000" dirty="0"/>
              <a:t>    for b in range(0, 3):</a:t>
            </a:r>
          </a:p>
          <a:p>
            <a:pPr marL="365760" lvl="1" indent="0">
              <a:buNone/>
            </a:pPr>
            <a:r>
              <a:rPr lang="en-US" altLang="zh-TW" sz="2000" dirty="0"/>
              <a:t>        print("a=",</a:t>
            </a:r>
            <a:r>
              <a:rPr lang="en-US" altLang="zh-TW" sz="2000" dirty="0" err="1"/>
              <a:t>a,"b</a:t>
            </a:r>
            <a:r>
              <a:rPr lang="en-US" altLang="zh-TW" sz="2000" dirty="0"/>
              <a:t>=",b)</a:t>
            </a:r>
          </a:p>
          <a:p>
            <a:pPr marL="365760" lvl="1" indent="0">
              <a:buNone/>
            </a:pPr>
            <a:r>
              <a:rPr lang="en-US" altLang="zh-TW" sz="2000" dirty="0"/>
              <a:t>        continue;</a:t>
            </a:r>
          </a:p>
          <a:p>
            <a:pPr marL="365760" lvl="1" indent="0">
              <a:buNone/>
            </a:pPr>
            <a:r>
              <a:rPr lang="en-US" altLang="zh-TW" sz="2000" dirty="0"/>
              <a:t>        print("loop</a:t>
            </a:r>
            <a:r>
              <a:rPr lang="en-US" altLang="zh-TW" sz="2000" dirty="0" smtClean="0"/>
              <a:t>")</a:t>
            </a:r>
            <a:r>
              <a:rPr lang="en-US" altLang="zh-TW" sz="2000" dirty="0" smtClean="0">
                <a:solidFill>
                  <a:srgbClr val="FF0000"/>
                </a:solidFill>
              </a:rPr>
              <a:t>#This </a:t>
            </a:r>
            <a:r>
              <a:rPr lang="en-US" altLang="zh-TW" sz="2000" dirty="0">
                <a:solidFill>
                  <a:srgbClr val="FF0000"/>
                </a:solidFill>
              </a:rPr>
              <a:t>will not be </a:t>
            </a:r>
            <a:r>
              <a:rPr lang="en-US" altLang="zh-TW" sz="2000" dirty="0" smtClean="0">
                <a:solidFill>
                  <a:srgbClr val="FF0000"/>
                </a:solidFill>
              </a:rPr>
              <a:t>executed</a:t>
            </a:r>
          </a:p>
          <a:p>
            <a:pPr marL="365760" lvl="1" indent="0">
              <a:buNone/>
            </a:pPr>
            <a:r>
              <a:rPr lang="en-US" altLang="zh-TW" sz="2000" dirty="0" smtClean="0"/>
              <a:t>    print</a:t>
            </a:r>
            <a:r>
              <a:rPr lang="en-US" altLang="zh-TW" sz="20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457038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856</TotalTime>
  <Words>792</Words>
  <Application>Microsoft Office PowerPoint</Application>
  <PresentationFormat>如螢幕大小 (4:3)</PresentationFormat>
  <Paragraphs>186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微軟正黑體</vt:lpstr>
      <vt:lpstr>新細明體</vt:lpstr>
      <vt:lpstr>Arial</vt:lpstr>
      <vt:lpstr>Brush Script MT</vt:lpstr>
      <vt:lpstr>Franklin Gothic Book</vt:lpstr>
      <vt:lpstr>Rage Italic</vt:lpstr>
      <vt:lpstr>圖釘</vt:lpstr>
      <vt:lpstr>for loop</vt:lpstr>
      <vt:lpstr>Objectives</vt:lpstr>
      <vt:lpstr>for loop</vt:lpstr>
      <vt:lpstr>for Single loop</vt:lpstr>
      <vt:lpstr>Nested for loops </vt:lpstr>
      <vt:lpstr>break and continue statements</vt:lpstr>
      <vt:lpstr>break and continue</vt:lpstr>
      <vt:lpstr>break</vt:lpstr>
      <vt:lpstr>continue</vt:lpstr>
      <vt:lpstr>for loop with a list</vt:lpstr>
      <vt:lpstr>for loop with a string</vt:lpstr>
      <vt:lpstr>for loop with a string</vt:lpstr>
      <vt:lpstr>for loop with a list</vt:lpstr>
      <vt:lpstr>for loop in the list</vt:lpstr>
      <vt:lpstr>for loop in the list</vt:lpstr>
      <vt:lpstr>Sources</vt:lpstr>
      <vt:lpstr>Exercise 1</vt:lpstr>
      <vt:lpstr>Exercise 2</vt:lpstr>
      <vt:lpstr>Exercise 3</vt:lpstr>
      <vt:lpstr>Exercise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陳述句</dc:title>
  <dc:creator>weng1</dc:creator>
  <cp:lastModifiedBy>lbh</cp:lastModifiedBy>
  <cp:revision>108</cp:revision>
  <dcterms:created xsi:type="dcterms:W3CDTF">2015-07-21T05:59:39Z</dcterms:created>
  <dcterms:modified xsi:type="dcterms:W3CDTF">2021-03-16T02:08:09Z</dcterms:modified>
</cp:coreProperties>
</file>